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5" r:id="rId3"/>
    <p:sldId id="282" r:id="rId4"/>
    <p:sldId id="293" r:id="rId5"/>
    <p:sldId id="290" r:id="rId6"/>
    <p:sldId id="291" r:id="rId7"/>
    <p:sldId id="278" r:id="rId8"/>
    <p:sldId id="292" r:id="rId9"/>
    <p:sldId id="289" r:id="rId10"/>
    <p:sldId id="287" r:id="rId11"/>
    <p:sldId id="288" r:id="rId12"/>
    <p:sldId id="285" r:id="rId13"/>
    <p:sldId id="286" r:id="rId14"/>
    <p:sldId id="267" r:id="rId15"/>
    <p:sldId id="268" r:id="rId16"/>
    <p:sldId id="277" r:id="rId17"/>
    <p:sldId id="284" r:id="rId18"/>
    <p:sldId id="281" r:id="rId19"/>
    <p:sldId id="28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9"/>
    <p:restoredTop sz="94694"/>
  </p:normalViewPr>
  <p:slideViewPr>
    <p:cSldViewPr snapToGrid="0">
      <p:cViewPr varScale="1">
        <p:scale>
          <a:sx n="121" d="100"/>
          <a:sy n="121" d="100"/>
        </p:scale>
        <p:origin x="4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F6CC-C334-F6D2-F798-A0DD407B2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7898A-A834-768F-01CB-080F0F796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1F0DF-4853-9C7E-FFE7-3A60C273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8BBF-1CEB-DC56-C3EB-EE2855EE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2C28-C20A-A096-A11F-7F4C7BEF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B650-0C19-9F0D-657E-21F30C97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71D5D-730B-00E1-5A90-BAAFE9A4C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83D0-1254-8DED-7D42-74175383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A9F3-9501-47B3-74C1-799761C5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A927-8089-6885-F0E7-FFBDF2E4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D02A4-786A-B0C8-444C-B9614FCC8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45036-5387-3094-CB05-E0902AA3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7FF9-7241-B9D3-489A-E93AC579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EC41-5A6F-4703-C967-CBE6B263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604D-3EF3-390E-5E64-79F07DB9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7AE7-3DC3-6408-14A6-9A688631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525E-D08F-19FF-BF13-88D688E57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54914-0FE4-B07E-7E9A-0B801F89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4A6A4-A468-75F4-128A-091F1A1C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3D6C-7FB2-E8B1-E5B0-7B2755C0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2A78-AD1B-CF35-1BE2-8F4E9C6B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6B7B-8E07-2663-C109-77ECFED0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7FD9-A7C8-4BA1-9EFB-219B601F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B067B-009F-868A-FE62-FFCB4876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1E3C-397B-A4AB-CFAF-3CB035C6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B276-E428-D8AA-FBA8-2A9181DF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F9B4-2201-66E5-AC0F-789B9165A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A5741-B6B6-D6B0-C765-65F12B6C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D6C3C-1E11-C724-BFC3-6A88A38D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99398-A370-C2E2-E5B5-82D6ED57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D1D2D-9421-419F-D8D2-78B6BFDF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D181-1C06-DF95-F0F1-B918287D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103DE-95FC-6F7D-FC69-7813769B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351E6-A880-A161-FEC6-66F8F7F23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3AC19-E60B-6655-1AD3-44B7D9481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0B9E2-6404-26AA-E1E2-786747225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7C808-16F1-70DB-F6CF-65CFC901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723E6-CD8F-93EF-F9DD-A58C5848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7C94B-2844-3011-39F3-BECA104E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D8E9-249A-4CF0-1FA6-8294A2C6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3C0C9-7E56-048C-3BF0-4889D831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569C7-2825-AE98-2B6F-87833B55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90CB3-7378-6C05-06D6-5AFAA84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9E3CD-8356-E2B6-60BE-82E46F78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103E6-76B1-D971-6E0E-F769FF1A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A983A-3C0C-0419-2F11-8C5D581A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DAA5-6647-F3F5-5696-0B8D98A5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DD89E-D173-0DC3-03F8-799757EBE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88D04-319E-B7B6-21FB-7D0B054D7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EA3FF-E3F0-29F4-0272-3F197EE6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0980F-1379-E00A-4BBC-D991B0A0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2E0D7-3821-2EBE-C908-AA7D6A86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F2ED-133D-3B73-B86E-6EE67B27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EAA6E-0403-104A-721B-FC258EF4D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6C61A-0208-6B80-6F7E-3F6AD16F2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6AC56-9BC6-9909-2DE8-48690D6A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2D5F6-9D5D-1DF2-CAC1-6FA2E59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4D46C-C432-6704-61CC-3381E48D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23E2E-50F1-0687-DD3D-7E997D89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38199-F4E4-B66F-C075-260779E9F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611AE-C555-522E-D517-03FB36036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278D7-3BC3-2E47-94EC-BAC2DD3D7D49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51FA-8B6C-C9B5-365A-8857D798D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E873-9A7F-5F3C-ADEB-AED85BE52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BF092-7468-5A49-A8AB-3B809DD4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Jp_NN1oFcw?feature=oembed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zGqapXrIMg?feature=oembed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uBWbQ5opT0?feature=oembed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4CBD-D1B7-EE48-8221-C88AA44B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076" y="1579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Grading Strategies </a:t>
            </a:r>
            <a:br>
              <a:rPr lang="en-US" dirty="0"/>
            </a:br>
            <a:r>
              <a:rPr lang="en-US" dirty="0"/>
              <a:t>Fall 2025</a:t>
            </a:r>
            <a:br>
              <a:rPr lang="en-US" dirty="0"/>
            </a:br>
            <a:endParaRPr lang="en-NO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7EA2E116-36C9-6A40-9E6B-2A350E0A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ABC0B-9AC4-884D-B528-6DA6E6BE8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613"/>
            <a:ext cx="12192000" cy="83262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0428319D-6CD6-FC03-35D3-70DB8E700F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7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Pamela Hardin, PhD</a:t>
            </a:r>
          </a:p>
          <a:p>
            <a:pPr algn="l"/>
            <a:r>
              <a:rPr lang="en-US" sz="1600" i="1" dirty="0"/>
              <a:t>Associate Director</a:t>
            </a:r>
          </a:p>
          <a:p>
            <a:pPr algn="l"/>
            <a:r>
              <a:rPr lang="en-US" sz="1600" i="1" dirty="0"/>
              <a:t>Martha Bradley Evans Center for Teaching Excellence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1404A-6D7D-B6D1-3580-B660A67B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3C22-38EF-4847-DAD2-6542C3AD1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36" y="332725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Canvas: Recycling Comments in the Comments Section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1853749E-F643-BD18-5C73-4537C9563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E7AD92-0A50-72CE-E88F-D82E867D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325" y="1205083"/>
            <a:ext cx="7245083" cy="565291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F6E6AC69-E84E-21A8-53D5-E19BFBA24EF3}"/>
              </a:ext>
            </a:extLst>
          </p:cNvPr>
          <p:cNvSpPr/>
          <p:nvPr/>
        </p:nvSpPr>
        <p:spPr>
          <a:xfrm rot="8756458">
            <a:off x="9542351" y="3073339"/>
            <a:ext cx="609970" cy="24039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F887A-BFA8-B4E3-6D21-42DE6F94950E}"/>
              </a:ext>
            </a:extLst>
          </p:cNvPr>
          <p:cNvSpPr txBox="1"/>
          <p:nvPr/>
        </p:nvSpPr>
        <p:spPr>
          <a:xfrm>
            <a:off x="9188384" y="5115697"/>
            <a:ext cx="22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of comments 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6D367A4-4E1B-2A9A-E8C9-E5BA648C1D6A}"/>
              </a:ext>
            </a:extLst>
          </p:cNvPr>
          <p:cNvSpPr/>
          <p:nvPr/>
        </p:nvSpPr>
        <p:spPr>
          <a:xfrm rot="2947795">
            <a:off x="3148592" y="4404420"/>
            <a:ext cx="758967" cy="17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BB299-E94C-4BBA-902A-FBCED08F2EC1}"/>
              </a:ext>
            </a:extLst>
          </p:cNvPr>
          <p:cNvSpPr txBox="1"/>
          <p:nvPr/>
        </p:nvSpPr>
        <p:spPr>
          <a:xfrm>
            <a:off x="371781" y="4611806"/>
            <a:ext cx="282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Audio and Video Feedback</a:t>
            </a:r>
          </a:p>
        </p:txBody>
      </p:sp>
    </p:spTree>
    <p:extLst>
      <p:ext uri="{BB962C8B-B14F-4D97-AF65-F5344CB8AC3E}">
        <p14:creationId xmlns:p14="http://schemas.microsoft.com/office/powerpoint/2010/main" val="61943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5073D-0B75-1438-02DD-14467F034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C0528-2E2A-8E3E-8007-2F69D1F8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922787"/>
            <a:ext cx="5409655" cy="283893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 from Canvas Course </a:t>
            </a:r>
          </a:p>
        </p:txBody>
      </p:sp>
      <p:sp>
        <p:nvSpPr>
          <p:cNvPr id="3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307727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330656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53099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829047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71EBA1DB-3559-D8E7-6ABE-6A4E6F36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A16CC-4972-C9A7-1FDB-308CCEC30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ACD7F-B468-3227-4686-8BB37C1DB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26513"/>
            <a:ext cx="10506455" cy="296720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600"/>
              <a:t>Useful Feedback </a:t>
            </a:r>
            <a:br>
              <a:rPr lang="en-US" sz="2600"/>
            </a:br>
            <a:br>
              <a:rPr lang="en-US" sz="2600" kern="1200">
                <a:latin typeface="+mj-lt"/>
                <a:ea typeface="+mj-ea"/>
                <a:cs typeface="+mj-cs"/>
              </a:rPr>
            </a:br>
            <a:r>
              <a:rPr lang="en-US" sz="2600" kern="1200">
                <a:latin typeface="+mj-lt"/>
                <a:ea typeface="+mj-ea"/>
                <a:cs typeface="+mj-cs"/>
              </a:rPr>
              <a:t>1) What learners did well</a:t>
            </a:r>
            <a:br>
              <a:rPr lang="en-US" sz="2600" kern="1200">
                <a:latin typeface="+mj-lt"/>
                <a:ea typeface="+mj-ea"/>
                <a:cs typeface="+mj-cs"/>
              </a:rPr>
            </a:br>
            <a:r>
              <a:rPr lang="en-US" sz="2600" kern="1200">
                <a:latin typeface="+mj-lt"/>
                <a:ea typeface="+mj-ea"/>
                <a:cs typeface="+mj-cs"/>
              </a:rPr>
              <a:t>2) What learners can do to strengthen their assignment/submission</a:t>
            </a:r>
            <a:br>
              <a:rPr lang="en-US" sz="2600" kern="1200">
                <a:latin typeface="+mj-lt"/>
                <a:ea typeface="+mj-ea"/>
                <a:cs typeface="+mj-cs"/>
              </a:rPr>
            </a:br>
            <a:r>
              <a:rPr lang="en-US" sz="2600" kern="1200">
                <a:latin typeface="+mj-lt"/>
                <a:ea typeface="+mj-ea"/>
                <a:cs typeface="+mj-cs"/>
              </a:rPr>
              <a:t>3) Challenges to extend thinking: what it? What next? What are you still curious about? </a:t>
            </a:r>
            <a:br>
              <a:rPr lang="en-US" sz="2600" kern="1200">
                <a:latin typeface="+mj-lt"/>
                <a:ea typeface="+mj-ea"/>
                <a:cs typeface="+mj-cs"/>
              </a:rPr>
            </a:br>
            <a:r>
              <a:rPr lang="en-US" sz="2600" kern="1200">
                <a:latin typeface="+mj-lt"/>
                <a:ea typeface="+mj-ea"/>
                <a:cs typeface="+mj-cs"/>
              </a:rPr>
              <a:t>4) </a:t>
            </a:r>
            <a:r>
              <a:rPr lang="en-US" sz="2600"/>
              <a:t>Challenges to application – what it this happened, then what?</a:t>
            </a:r>
            <a:endParaRPr lang="en-US" sz="2600" kern="1200">
              <a:latin typeface="+mj-lt"/>
              <a:ea typeface="+mj-ea"/>
              <a:cs typeface="+mj-cs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66389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681564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9DC411D2-CA11-F3F9-F300-EAEC50AD2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E53C7-99A7-2779-A4E5-6F1FA7A9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3272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36709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36710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3F6AA7-3EE0-2CD3-EFA3-BCFAA6CB1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875127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Gradescope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328570"/>
            <a:ext cx="2514948" cy="2174333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5016391"/>
            <a:ext cx="2514948" cy="2174333"/>
            <a:chOff x="-305" y="-4155"/>
            <a:chExt cx="2514948" cy="2174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D8F62E70-7DF2-5A31-080F-29455105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597963-0706-EBB7-00DB-AAE3D11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0" y="266271"/>
            <a:ext cx="3041822" cy="1325563"/>
          </a:xfrm>
        </p:spPr>
        <p:txBody>
          <a:bodyPr>
            <a:normAutofit/>
          </a:bodyPr>
          <a:lstStyle/>
          <a:p>
            <a:r>
              <a:rPr lang="en-US" sz="2800" dirty="0" err="1"/>
              <a:t>Gradescope</a:t>
            </a:r>
            <a:endParaRPr lang="en-US" sz="2800" dirty="0"/>
          </a:p>
        </p:txBody>
      </p:sp>
      <p:pic>
        <p:nvPicPr>
          <p:cNvPr id="11" name="Content Placeholder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6C5DFB0-1F92-C96E-5053-8AC2C9307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779" y="185820"/>
            <a:ext cx="8631194" cy="675692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0AC92E-AC62-6214-6AFE-B58856154E9D}"/>
              </a:ext>
            </a:extLst>
          </p:cNvPr>
          <p:cNvSpPr txBox="1"/>
          <p:nvPr/>
        </p:nvSpPr>
        <p:spPr>
          <a:xfrm>
            <a:off x="220336" y="1591834"/>
            <a:ext cx="344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Utah supported app</a:t>
            </a:r>
          </a:p>
        </p:txBody>
      </p:sp>
    </p:spTree>
    <p:extLst>
      <p:ext uri="{BB962C8B-B14F-4D97-AF65-F5344CB8AC3E}">
        <p14:creationId xmlns:p14="http://schemas.microsoft.com/office/powerpoint/2010/main" val="46515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66537-2B05-88CE-CB07-33AD9829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F2A8-E570-F89B-1D40-7C657730D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36" y="446619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Gradescope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AI assisted grading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44DCB46A-042F-5AB0-499E-7DBCFC5B3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5" name="Online Media 4" descr="What is Gradescope?">
            <a:hlinkClick r:id="" action="ppaction://media"/>
            <a:extLst>
              <a:ext uri="{FF2B5EF4-FFF2-40B4-BE49-F238E27FC236}">
                <a16:creationId xmlns:a16="http://schemas.microsoft.com/office/drawing/2014/main" id="{410B501A-6794-1905-A5FE-115CA8087D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0388" y="1324732"/>
            <a:ext cx="9002919" cy="50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69E1-6BB2-4B37-80D6-F8B6523F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ADC7-F992-CAB3-B0B1-517FB35D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78" y="332725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Grading Demo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18EDB71C-9CC6-E05E-834F-AB806D3C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3" name="Online Media 2" descr="What is Gradescope?">
            <a:hlinkClick r:id="" action="ppaction://media"/>
            <a:extLst>
              <a:ext uri="{FF2B5EF4-FFF2-40B4-BE49-F238E27FC236}">
                <a16:creationId xmlns:a16="http://schemas.microsoft.com/office/drawing/2014/main" id="{AABBBE0D-D31C-3FF8-2B11-42789CA76F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1494" y="1187239"/>
            <a:ext cx="8791147" cy="49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6526-8027-E96B-CD8F-21C53413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FDCE-0919-FB64-6D70-96A520351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923" y="18386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Mobile App (think of F2F Class Use)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589192B9-81D5-C7C7-981C-BA1945E4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4" name="Online Media 3" descr="For Students: Submit Homework on the Gradescope Mobile App">
            <a:hlinkClick r:id="" action="ppaction://media"/>
            <a:extLst>
              <a:ext uri="{FF2B5EF4-FFF2-40B4-BE49-F238E27FC236}">
                <a16:creationId xmlns:a16="http://schemas.microsoft.com/office/drawing/2014/main" id="{7DD74EE2-7F01-BB59-1FC4-78D8341535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1160" y="1214571"/>
            <a:ext cx="9047654" cy="51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33774-2FF5-6ADB-35E3-06E2F8BB0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4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3272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6B3DF-994A-127F-DF86-2D25803B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6607" y="850930"/>
            <a:ext cx="5473998" cy="279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9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Gradescope</a:t>
            </a:r>
            <a:br>
              <a:rPr lang="en-US" sz="1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Supported by Digital Learning Technologies</a:t>
            </a:r>
            <a:br>
              <a:rPr lang="en-US" sz="19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classhelp@utah.edu</a:t>
            </a:r>
            <a:endParaRPr lang="en-US" sz="19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Graphic 9" descr="Envelope">
            <a:extLst>
              <a:ext uri="{FF2B5EF4-FFF2-40B4-BE49-F238E27FC236}">
                <a16:creationId xmlns:a16="http://schemas.microsoft.com/office/drawing/2014/main" id="{456A3883-649E-A662-FFA4-322F344B7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2148045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326748"/>
            <a:ext cx="6238675" cy="6863979"/>
            <a:chOff x="305" y="-5977"/>
            <a:chExt cx="6238675" cy="6863979"/>
          </a:xfrm>
        </p:grpSpPr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BEBEF1F9-E8D3-A4A7-3CED-D3534698D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9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64381-B683-1A08-3310-2B110AE70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332725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332725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39595-74BE-588B-1D60-199A06C5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774663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In Chat: </a:t>
            </a:r>
            <a:b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What has surprised you? </a:t>
            </a:r>
            <a:b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What is new to you? </a:t>
            </a:r>
            <a:b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What do you want to hear more about?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156E885D-9AF8-5D0B-4376-4785F8FD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5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32725"/>
            <a:ext cx="74676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2725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323325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B4CBD-D1B7-EE48-8221-C88AA44B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09125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 the end of this session, you will be able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AC44B-3AD6-6B45-907E-0858D18EA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4" y="2009125"/>
            <a:ext cx="5638796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55000"/>
                  </a:schemeClr>
                </a:solidFill>
              </a:rPr>
              <a:t>Describe how structuring assignments assists with grading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55000"/>
                  </a:schemeClr>
                </a:solidFill>
              </a:rPr>
              <a:t>Describe different methods in Canvas to automate grading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55000"/>
                  </a:schemeClr>
                </a:solidFill>
              </a:rPr>
              <a:t>Describe different methods in Canvas to combine automated and personalized feedback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55000"/>
                  </a:schemeClr>
                </a:solidFill>
              </a:rPr>
              <a:t>Identify uses for Grade Scope in higher education as a tool to assist with automated and personalized grading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alpha val="55000"/>
                  </a:schemeClr>
                </a:solidFill>
              </a:rPr>
              <a:t>For fully online courses (090), understand use of Proctored Exams, and who to contact to help set up exams.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7EA2E116-36C9-6A40-9E6B-2A350E0A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6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F9F73-96C0-72B0-7F9A-6FEBDC33B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0DC27-1036-67AD-2BC6-E51AEE314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55087"/>
            <a:ext cx="6281928" cy="41354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600" kern="1200" dirty="0">
                <a:latin typeface="+mj-lt"/>
                <a:ea typeface="+mj-ea"/>
                <a:cs typeface="+mj-cs"/>
              </a:rPr>
              <a:t>Questions and Comments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364009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772703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57C00781-7627-E728-F048-117F0C03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0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9E2C1-79E9-50FF-50A4-436DB93C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7D2-E10E-00B1-6C04-A5D7AD72E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956" y="751420"/>
            <a:ext cx="10580975" cy="4377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the Chat: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Write what your most challenging issue/s is with grading: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Feel free to embellish with emoji illustrating your feelings about grading 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4A6173D4-B9D3-C5F3-00AF-EC95287F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4E03-2FC1-D32A-0CF2-0F9684DB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048A-15D1-44FE-2700-BDB4F88AC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52" y="2048377"/>
            <a:ext cx="10208001" cy="34627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Assignment Instructions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1) Purpose (skills and knowledge)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2) Task – steps needed to complete the assignment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3) Criteria for success – what students need to do, and submit, to be 		successful on the assignment 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from </a:t>
            </a:r>
            <a:r>
              <a:rPr lang="en-US" sz="2800" dirty="0"/>
              <a:t>Canvas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(setting up transparent assignment)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4D96796-EC67-4A25-5CFB-DB31EAE9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332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6979C-4283-36E3-72A0-0DFF1FE17B95}"/>
              </a:ext>
            </a:extLst>
          </p:cNvPr>
          <p:cNvSpPr txBox="1"/>
          <p:nvPr/>
        </p:nvSpPr>
        <p:spPr>
          <a:xfrm>
            <a:off x="691978" y="1346888"/>
            <a:ext cx="992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 Structured Assignments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5F9A9-3895-DCF1-52F8-9FB86FFD9BEB}"/>
              </a:ext>
            </a:extLst>
          </p:cNvPr>
          <p:cNvSpPr txBox="1"/>
          <p:nvPr/>
        </p:nvSpPr>
        <p:spPr>
          <a:xfrm>
            <a:off x="691978" y="626484"/>
            <a:ext cx="7071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Transparency in Teaching (and grading) </a:t>
            </a:r>
          </a:p>
        </p:txBody>
      </p:sp>
    </p:spTree>
    <p:extLst>
      <p:ext uri="{BB962C8B-B14F-4D97-AF65-F5344CB8AC3E}">
        <p14:creationId xmlns:p14="http://schemas.microsoft.com/office/powerpoint/2010/main" val="55687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E981-3CA7-E046-827F-E1F6E33A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2713-B58D-3244-0F35-C6248785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36" y="446619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Canvas Rubric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85E449E1-8CE0-C293-F10E-B103A19C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AA32C3-2C62-93A3-20DF-38B23AF78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262" y="606021"/>
            <a:ext cx="7447694" cy="5645957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FF8692B7-2696-515E-57C6-22D2AD42EFF4}"/>
              </a:ext>
            </a:extLst>
          </p:cNvPr>
          <p:cNvSpPr/>
          <p:nvPr/>
        </p:nvSpPr>
        <p:spPr>
          <a:xfrm rot="8823861">
            <a:off x="7344500" y="4538242"/>
            <a:ext cx="889650" cy="20189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B6728-5233-FBC7-A514-050CD2F84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C6DA-95BE-8113-5C77-21ADD8D1D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36" y="446619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Canvas Rubrics and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Speedgrader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D15644C6-9324-1330-920C-6E260C91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4725F8-90C7-F26D-F2A8-7C6679DA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59389"/>
            <a:ext cx="9239912" cy="4541535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78A1C50-CF7D-1502-E6E8-25052D5F3157}"/>
              </a:ext>
            </a:extLst>
          </p:cNvPr>
          <p:cNvSpPr/>
          <p:nvPr/>
        </p:nvSpPr>
        <p:spPr>
          <a:xfrm rot="8823861">
            <a:off x="7376846" y="1830104"/>
            <a:ext cx="862030" cy="19934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3669A-DB8A-12D4-EDEE-5574AB2B8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2725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333463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332725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35311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B90395-14F7-B13B-CD72-CE865485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9" b="33166"/>
          <a:stretch/>
        </p:blipFill>
        <p:spPr>
          <a:xfrm>
            <a:off x="457200" y="789925"/>
            <a:ext cx="11277600" cy="5943600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862F401E-0CAA-ABFA-B4CA-6A588BC0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AACFC-393F-B618-AA25-03BB7B832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824068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49008-E06E-BC31-B2C2-D347E94AE839}"/>
              </a:ext>
            </a:extLst>
          </p:cNvPr>
          <p:cNvSpPr txBox="1"/>
          <p:nvPr/>
        </p:nvSpPr>
        <p:spPr>
          <a:xfrm>
            <a:off x="1028700" y="2299991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Speedgrader – use written comments that can be edited and recycled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0D5DCF0-CF7D-A426-D975-E44A59E1D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11033"/>
            <a:ext cx="6780700" cy="4899054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C560384-5B7E-86C9-839D-EC530549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4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B1EA7-A6B8-2497-9844-C56691FE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332725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332725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332725"/>
            <a:ext cx="6064235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332725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69FB46-96A8-F43A-0F09-E2ECB6CE7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174389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Examples from Course 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DFA76CAA-B784-C8CC-CA3C-194C089E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3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373</Words>
  <Application>Microsoft Macintosh PowerPoint</Application>
  <PresentationFormat>Widescreen</PresentationFormat>
  <Paragraphs>32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Grading Strategies  Fall 2025 </vt:lpstr>
      <vt:lpstr>At the end of this session, you will be able to</vt:lpstr>
      <vt:lpstr>In the Chat:   Write what your most challenging issue/s is with grading:   Feel free to embellish with emoji illustrating your feelings about grading    </vt:lpstr>
      <vt:lpstr> Assignment Instructions   1) Purpose (skills and knowledge)  2) Task – steps needed to complete the assignment   3) Criteria for success – what students need to do, and submit, to be   successful on the assignment    Example from Canvas Course (setting up transparent assignment)  </vt:lpstr>
      <vt:lpstr>Canvas Rubric</vt:lpstr>
      <vt:lpstr>Using Canvas Rubrics and Speedgrader </vt:lpstr>
      <vt:lpstr>PowerPoint Presentation</vt:lpstr>
      <vt:lpstr>PowerPoint Presentation</vt:lpstr>
      <vt:lpstr>Examples from Course </vt:lpstr>
      <vt:lpstr>Canvas: Recycling Comments in the Comments Section </vt:lpstr>
      <vt:lpstr>Examples from Canvas Course </vt:lpstr>
      <vt:lpstr>Useful Feedback   1) What learners did well 2) What learners can do to strengthen their assignment/submission 3) Challenges to extend thinking: what it? What next? What are you still curious about?  4) Challenges to application – what it this happened, then what?</vt:lpstr>
      <vt:lpstr>Gradescope</vt:lpstr>
      <vt:lpstr>Gradescope</vt:lpstr>
      <vt:lpstr>Gradescope: AI assisted grading </vt:lpstr>
      <vt:lpstr>Grading Demo</vt:lpstr>
      <vt:lpstr>Mobile App (think of F2F Class Use) </vt:lpstr>
      <vt:lpstr>Gradescope  Supported by Digital Learning Technologies classhelp@utah.edu</vt:lpstr>
      <vt:lpstr>In Chat:   What has surprised you?  What is new to you?  What do you want to hear more about? </vt:lpstr>
      <vt:lpstr>Questions and Comments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 Hardin</dc:creator>
  <cp:lastModifiedBy>Pam Hardin</cp:lastModifiedBy>
  <cp:revision>1</cp:revision>
  <dcterms:created xsi:type="dcterms:W3CDTF">2025-03-19T02:44:22Z</dcterms:created>
  <dcterms:modified xsi:type="dcterms:W3CDTF">2025-03-19T19:00:38Z</dcterms:modified>
</cp:coreProperties>
</file>